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354" r:id="rId2"/>
    <p:sldId id="445" r:id="rId3"/>
    <p:sldId id="262" r:id="rId4"/>
    <p:sldId id="443" r:id="rId5"/>
    <p:sldId id="449" r:id="rId6"/>
    <p:sldId id="450" r:id="rId7"/>
    <p:sldId id="322" r:id="rId8"/>
    <p:sldId id="395" r:id="rId9"/>
    <p:sldId id="263" r:id="rId10"/>
    <p:sldId id="396" r:id="rId11"/>
    <p:sldId id="401" r:id="rId12"/>
    <p:sldId id="387" r:id="rId13"/>
    <p:sldId id="405" r:id="rId14"/>
    <p:sldId id="386" r:id="rId15"/>
    <p:sldId id="344" r:id="rId16"/>
    <p:sldId id="388" r:id="rId17"/>
    <p:sldId id="420" r:id="rId18"/>
    <p:sldId id="441" r:id="rId19"/>
    <p:sldId id="442" r:id="rId20"/>
    <p:sldId id="422" r:id="rId21"/>
    <p:sldId id="423" r:id="rId22"/>
    <p:sldId id="424" r:id="rId23"/>
    <p:sldId id="425" r:id="rId24"/>
    <p:sldId id="426" r:id="rId25"/>
    <p:sldId id="427" r:id="rId26"/>
    <p:sldId id="429" r:id="rId27"/>
    <p:sldId id="430" r:id="rId28"/>
    <p:sldId id="412" r:id="rId29"/>
    <p:sldId id="431" r:id="rId30"/>
    <p:sldId id="421" r:id="rId31"/>
    <p:sldId id="432" r:id="rId32"/>
    <p:sldId id="358" r:id="rId33"/>
    <p:sldId id="359" r:id="rId34"/>
    <p:sldId id="373" r:id="rId35"/>
    <p:sldId id="375" r:id="rId36"/>
    <p:sldId id="378" r:id="rId37"/>
    <p:sldId id="376" r:id="rId38"/>
    <p:sldId id="365" r:id="rId39"/>
    <p:sldId id="374" r:id="rId40"/>
    <p:sldId id="360" r:id="rId41"/>
    <p:sldId id="364" r:id="rId42"/>
    <p:sldId id="380" r:id="rId43"/>
    <p:sldId id="389" r:id="rId44"/>
    <p:sldId id="382" r:id="rId45"/>
    <p:sldId id="392" r:id="rId46"/>
    <p:sldId id="391" r:id="rId47"/>
    <p:sldId id="366" r:id="rId48"/>
    <p:sldId id="369" r:id="rId49"/>
    <p:sldId id="419" r:id="rId50"/>
    <p:sldId id="397" r:id="rId51"/>
    <p:sldId id="402" r:id="rId52"/>
    <p:sldId id="403" r:id="rId53"/>
    <p:sldId id="439" r:id="rId54"/>
    <p:sldId id="351" r:id="rId55"/>
    <p:sldId id="440" r:id="rId56"/>
    <p:sldId id="444" r:id="rId57"/>
    <p:sldId id="451" r:id="rId58"/>
    <p:sldId id="452" r:id="rId59"/>
    <p:sldId id="433" r:id="rId60"/>
    <p:sldId id="356" r:id="rId61"/>
    <p:sldId id="309" r:id="rId62"/>
    <p:sldId id="311" r:id="rId63"/>
    <p:sldId id="321" r:id="rId64"/>
    <p:sldId id="320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5330" autoAdjust="0"/>
  </p:normalViewPr>
  <p:slideViewPr>
    <p:cSldViewPr snapToGrid="0" snapToObjects="1">
      <p:cViewPr varScale="1">
        <p:scale>
          <a:sx n="121" d="100"/>
          <a:sy n="121" d="100"/>
        </p:scale>
        <p:origin x="121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144"/>
    </p:cViewPr>
  </p:sorterViewPr>
  <p:notesViewPr>
    <p:cSldViewPr snapToGrid="0" snapToObjects="1">
      <p:cViewPr varScale="1">
        <p:scale>
          <a:sx n="75" d="100"/>
          <a:sy n="75" d="100"/>
        </p:scale>
        <p:origin x="-3264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25A36-CF58-0C40-BF5E-6D790D0996F4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D34D-D7EE-5046-AF51-F4F6504E54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40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6CC30-6798-6248-93F4-ADBF6FA13677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85500-BAC5-F74B-9870-434AECDB9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10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63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6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7ADE0-1D32-6146-90FF-3683519FFA64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0E17-D98A-894E-B269-97D8287F703C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A45B0-B0BA-824F-886B-05F3D18EDFEA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FF8DB-9886-3240-B86F-83739AA354B3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28536-1A3D-3144-AAB9-96AD0F1BAD33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5140-8BA9-864F-A0C3-8E4B8454ACBB}" type="datetime1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CA576-7882-5744-AA3A-A932C6C236B9}" type="datetime1">
              <a:rPr lang="en-US" smtClean="0"/>
              <a:t>8/31/20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EFC63-3CAD-F844-9F7D-B7AB670D14C2}" type="datetime1">
              <a:rPr lang="en-US" smtClean="0"/>
              <a:t>8/31/20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2891-DA3E-0440-8154-501C885D6F32}" type="datetime1">
              <a:rPr lang="en-US" smtClean="0"/>
              <a:t>8/31/20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780B5-EE59-9849-80EF-C0C65B7AE642}" type="datetime1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B66C8-B602-014C-A27B-D6BB3268940A}" type="datetime1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9BA7B-2FA7-924F-88F6-AF1E954FAB6E}" type="datetime1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15150/" TargetMode="External"/><Relationship Id="rId4" Type="http://schemas.openxmlformats.org/officeDocument/2006/relationships/hyperlink" Target="https://canvas.harvard.edu/courses/20136" TargetMode="External"/><Relationship Id="rId5" Type="http://schemas.openxmlformats.org/officeDocument/2006/relationships/hyperlink" Target="https://www.seas.upenn.edu/~cis120/current/" TargetMode="External"/><Relationship Id="rId6" Type="http://schemas.openxmlformats.org/officeDocument/2006/relationships/hyperlink" Target="https://www.cs.princeton.edu/courses/archive/fall19/cos326/index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cornell.edu/courses/cs3110/2019fa/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Science </a:t>
            </a:r>
            <a:r>
              <a:rPr lang="en-US" dirty="0"/>
              <a:t>1</a:t>
            </a:r>
            <a:r>
              <a:rPr lang="en-US" dirty="0" smtClean="0"/>
              <a:t> Honors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78070" y="2333297"/>
            <a:ext cx="8229600" cy="26260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Fall 2020</a:t>
            </a:r>
          </a:p>
          <a:p>
            <a:endParaRPr lang="en-US" sz="3600" dirty="0" smtClean="0"/>
          </a:p>
          <a:p>
            <a:r>
              <a:rPr lang="en-US" sz="3600" dirty="0" smtClean="0"/>
              <a:t>Robert Muller</a:t>
            </a:r>
          </a:p>
          <a:p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Boston College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36030" y="743298"/>
            <a:ext cx="8229600" cy="969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CSCI 1103 Computer Science 1 Honors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27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Learning how to </a:t>
            </a:r>
            <a:r>
              <a:rPr lang="en-US" sz="5400" dirty="0" smtClean="0"/>
              <a:t>code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Application of logic in </a:t>
            </a:r>
            <a:r>
              <a:rPr lang="en-US" sz="4000" dirty="0" smtClean="0">
                <a:solidFill>
                  <a:srgbClr val="3366FF"/>
                </a:solidFill>
              </a:rPr>
              <a:t>problem</a:t>
            </a:r>
            <a:r>
              <a:rPr lang="en-US" sz="4000" dirty="0" smtClean="0"/>
              <a:t> </a:t>
            </a:r>
            <a:r>
              <a:rPr lang="en-US" sz="4000" dirty="0" smtClean="0">
                <a:solidFill>
                  <a:srgbClr val="3366FF"/>
                </a:solidFill>
              </a:rPr>
              <a:t>solving</a:t>
            </a:r>
            <a:r>
              <a:rPr lang="en-US" sz="4000" dirty="0" smtClean="0"/>
              <a:t> (</a:t>
            </a:r>
            <a:r>
              <a:rPr lang="en-US" sz="4000" i="1" dirty="0" smtClean="0"/>
              <a:t>math-</a:t>
            </a:r>
            <a:r>
              <a:rPr lang="en-US" sz="4000" i="1" dirty="0" err="1" smtClean="0"/>
              <a:t>ish</a:t>
            </a:r>
            <a:r>
              <a:rPr lang="en-US" sz="4000" dirty="0" smtClean="0"/>
              <a:t>)</a:t>
            </a:r>
            <a:endParaRPr lang="en-US" sz="4000" i="1" dirty="0"/>
          </a:p>
          <a:p>
            <a:endParaRPr lang="en-US" sz="4000" i="1" dirty="0" smtClean="0"/>
          </a:p>
          <a:p>
            <a:r>
              <a:rPr lang="en-US" sz="4000" i="1" dirty="0" smtClean="0"/>
              <a:t>Clear, concise, </a:t>
            </a:r>
            <a:r>
              <a:rPr lang="en-US" sz="4000" i="1" u="sng" dirty="0" smtClean="0"/>
              <a:t>beautiful</a:t>
            </a:r>
            <a:r>
              <a:rPr lang="en-US" sz="4000" i="1" dirty="0" smtClean="0"/>
              <a:t> </a:t>
            </a:r>
            <a:r>
              <a:rPr lang="en-US" sz="4000" i="1" dirty="0" smtClean="0">
                <a:solidFill>
                  <a:srgbClr val="3366FF"/>
                </a:solidFill>
              </a:rPr>
              <a:t>expression</a:t>
            </a:r>
            <a:r>
              <a:rPr lang="en-US" sz="4000" i="1" dirty="0" smtClean="0"/>
              <a:t> of ideas/algorithms (</a:t>
            </a:r>
            <a:r>
              <a:rPr lang="en-US" sz="4000" i="1" dirty="0" err="1" smtClean="0"/>
              <a:t>english</a:t>
            </a:r>
            <a:r>
              <a:rPr lang="en-US" sz="4000" i="1" dirty="0" smtClean="0"/>
              <a:t>/poetry-</a:t>
            </a:r>
            <a:r>
              <a:rPr lang="en-US" sz="4000" i="1" dirty="0" err="1" smtClean="0"/>
              <a:t>ish</a:t>
            </a:r>
            <a:r>
              <a:rPr lang="en-US" sz="4000" i="1" dirty="0" smtClean="0"/>
              <a:t>)</a:t>
            </a:r>
            <a:endParaRPr lang="en-US" sz="40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5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Learning how to </a:t>
            </a:r>
            <a:r>
              <a:rPr lang="en-US" sz="5400" dirty="0" smtClean="0"/>
              <a:t>code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Have an idea? </a:t>
            </a:r>
            <a:r>
              <a:rPr lang="en-US" sz="4000" b="1" dirty="0" smtClean="0"/>
              <a:t>You</a:t>
            </a:r>
            <a:r>
              <a:rPr lang="en-US" sz="4000" dirty="0" smtClean="0"/>
              <a:t> can build it!</a:t>
            </a:r>
            <a:endParaRPr lang="en-US" sz="4000" i="1" dirty="0"/>
          </a:p>
          <a:p>
            <a:endParaRPr lang="en-US" sz="2000" dirty="0" smtClean="0"/>
          </a:p>
          <a:p>
            <a:r>
              <a:rPr lang="en-US" sz="4000" dirty="0" smtClean="0"/>
              <a:t>Empowering in almost any field</a:t>
            </a:r>
          </a:p>
          <a:p>
            <a:endParaRPr lang="en-US" sz="2000" i="1" dirty="0"/>
          </a:p>
          <a:p>
            <a:r>
              <a:rPr lang="en-US" sz="4000" dirty="0" smtClean="0"/>
              <a:t>Interesting and really fun</a:t>
            </a:r>
          </a:p>
          <a:p>
            <a:endParaRPr lang="en-US" sz="2000" dirty="0" smtClean="0"/>
          </a:p>
          <a:p>
            <a:r>
              <a:rPr lang="en-US" sz="4000" dirty="0" smtClean="0"/>
              <a:t>Learn by doing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8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Three 50-minute meetings each week 11AM EST; </a:t>
            </a:r>
            <a:r>
              <a:rPr lang="en-US" dirty="0"/>
              <a:t>S</a:t>
            </a:r>
            <a:r>
              <a:rPr lang="en-US" dirty="0" smtClean="0"/>
              <a:t>ome will be lectures, some will be workshops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3366FF"/>
                </a:solidFill>
              </a:rPr>
              <a:t>	</a:t>
            </a:r>
            <a:endParaRPr lang="en-US" dirty="0"/>
          </a:p>
          <a:p>
            <a:r>
              <a:rPr lang="en-US" dirty="0" smtClean="0"/>
              <a:t>One 50-minute lab each week, taught by TAs</a:t>
            </a:r>
          </a:p>
          <a:p>
            <a:endParaRPr lang="en-US" dirty="0"/>
          </a:p>
          <a:p>
            <a:r>
              <a:rPr lang="en-US" dirty="0" smtClean="0"/>
              <a:t>Ten programming projects, time requires varies but expect 8-10 hours of work each week,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70C0"/>
                </a:solidFill>
              </a:rPr>
              <a:t>Open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0070C0"/>
                </a:solidFill>
              </a:rPr>
              <a:t>closed</a:t>
            </a:r>
            <a:r>
              <a:rPr lang="en-US" dirty="0" smtClean="0"/>
              <a:t> problem sets.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5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By the end of the semester: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You’ll have a reasonably robust understanding of computation;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You’ll be </a:t>
            </a:r>
            <a:r>
              <a:rPr lang="en-US" b="1" dirty="0" smtClean="0">
                <a:solidFill>
                  <a:srgbClr val="0000FF"/>
                </a:solidFill>
              </a:rPr>
              <a:t>skilled</a:t>
            </a:r>
            <a:r>
              <a:rPr lang="en-US" dirty="0"/>
              <a:t>,</a:t>
            </a:r>
            <a:r>
              <a:rPr lang="en-US" dirty="0" smtClean="0"/>
              <a:t> able to “think computationally” able to develop code;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You’ll have a better understanding of computer science as a field and prospective career path.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7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the end of the semester: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You’ll be able to pick up other languages such as Python or Java easily;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You’ll be very well-prepared for CS2</a:t>
            </a:r>
            <a:r>
              <a:rPr lang="en-US" dirty="0"/>
              <a:t> </a:t>
            </a:r>
            <a:r>
              <a:rPr lang="en-US" dirty="0" smtClean="0"/>
              <a:t>and the rest of the CS curriculum.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0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High School algebra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Familiarity with basic trigonometry and geometry also helpful.</a:t>
            </a:r>
          </a:p>
          <a:p>
            <a:endParaRPr lang="en-US" dirty="0"/>
          </a:p>
          <a:p>
            <a:r>
              <a:rPr lang="en-US" dirty="0"/>
              <a:t>No programming experience required.</a:t>
            </a:r>
          </a:p>
          <a:p>
            <a:endParaRPr lang="en-US" dirty="0" smtClean="0"/>
          </a:p>
          <a:p>
            <a:r>
              <a:rPr lang="en-US" dirty="0" smtClean="0"/>
              <a:t>A taste for building things also helpful.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1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7254"/>
            <a:ext cx="8229600" cy="1143000"/>
          </a:xfrm>
        </p:spPr>
        <p:txBody>
          <a:bodyPr/>
          <a:lstStyle/>
          <a:p>
            <a:r>
              <a:rPr lang="en-US" dirty="0" smtClean="0"/>
              <a:t>Computation and Calculation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1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Aspects of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6236" y="2160056"/>
            <a:ext cx="4287797" cy="298773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/>
              <a:t>S</a:t>
            </a:r>
            <a:r>
              <a:rPr lang="en-US" sz="4000" dirty="0" smtClean="0"/>
              <a:t>implification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/>
              <a:t>Abstraction</a:t>
            </a:r>
            <a:endParaRPr lang="en-US" sz="4000" dirty="0"/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/>
              <a:t>Composition</a:t>
            </a:r>
            <a:endParaRPr lang="en-US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5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9486"/>
            <a:ext cx="8229600" cy="1143000"/>
          </a:xfrm>
        </p:spPr>
        <p:txBody>
          <a:bodyPr>
            <a:noAutofit/>
          </a:bodyPr>
          <a:lstStyle/>
          <a:p>
            <a:pPr lvl="0"/>
            <a:r>
              <a:rPr lang="en-US" sz="7200" dirty="0"/>
              <a:t>434 + 58 = </a:t>
            </a:r>
            <a:r>
              <a:rPr lang="en-US" sz="7200" dirty="0" smtClean="0"/>
              <a:t>492</a:t>
            </a:r>
            <a:endParaRPr lang="en-US" sz="7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3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258" y="2509021"/>
            <a:ext cx="1405054" cy="215776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  434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+   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26167" y="250902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    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 smtClean="0"/>
              <a:t>+ </a:t>
            </a:r>
            <a:r>
              <a:rPr lang="en-US" u="sng" dirty="0" smtClean="0">
                <a:solidFill>
                  <a:srgbClr val="FF0000"/>
                </a:solidFill>
              </a:rPr>
              <a:t>0</a:t>
            </a:r>
            <a:r>
              <a:rPr lang="en-US" u="sng" dirty="0" smtClean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750529" y="250902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  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 smtClean="0"/>
              <a:t>+ </a:t>
            </a:r>
            <a:r>
              <a:rPr lang="en-US" u="sng" dirty="0" smtClean="0">
                <a:solidFill>
                  <a:srgbClr val="FF0000"/>
                </a:solidFill>
              </a:rPr>
              <a:t>0</a:t>
            </a:r>
            <a:r>
              <a:rPr lang="en-US" u="sng" dirty="0" smtClean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     2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00542" y="250902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</a:t>
            </a:r>
            <a:r>
              <a:rPr lang="en-US" dirty="0" smtClean="0">
                <a:solidFill>
                  <a:srgbClr val="FF0000"/>
                </a:solidFill>
              </a:rPr>
              <a:t>010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 smtClean="0"/>
              <a:t>+ </a:t>
            </a:r>
            <a:r>
              <a:rPr lang="en-US" u="sng" dirty="0" smtClean="0">
                <a:solidFill>
                  <a:srgbClr val="FF0000"/>
                </a:solidFill>
              </a:rPr>
              <a:t>0</a:t>
            </a:r>
            <a:r>
              <a:rPr lang="en-US" u="sng" dirty="0" smtClean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  </a:t>
            </a:r>
            <a:r>
              <a:rPr lang="en-US" dirty="0" smtClean="0">
                <a:solidFill>
                  <a:srgbClr val="0070C0"/>
                </a:solidFill>
              </a:rPr>
              <a:t>92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047565" y="250902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</a:t>
            </a:r>
            <a:r>
              <a:rPr lang="en-US" dirty="0" smtClean="0">
                <a:solidFill>
                  <a:srgbClr val="FF0000"/>
                </a:solidFill>
              </a:rPr>
              <a:t>010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 smtClean="0"/>
              <a:t>+ </a:t>
            </a:r>
            <a:r>
              <a:rPr lang="en-US" u="sng" dirty="0" smtClean="0">
                <a:solidFill>
                  <a:srgbClr val="FF0000"/>
                </a:solidFill>
              </a:rPr>
              <a:t>0</a:t>
            </a:r>
            <a:r>
              <a:rPr lang="en-US" u="sng" dirty="0" smtClean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 smtClean="0"/>
              <a:t>   </a:t>
            </a:r>
            <a:r>
              <a:rPr lang="en-US" dirty="0" smtClean="0">
                <a:solidFill>
                  <a:srgbClr val="0070C0"/>
                </a:solidFill>
              </a:rPr>
              <a:t>492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6683286" y="3309121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4966005" y="3309121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415992" y="3309121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al </a:t>
            </a:r>
            <a:r>
              <a:rPr lang="en-US" dirty="0" err="1" smtClean="0"/>
              <a:t>gorithm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smtClean="0"/>
              <a:t> a 3-step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64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220" y="1607667"/>
            <a:ext cx="8229600" cy="87278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70C0"/>
                </a:solidFill>
              </a:rPr>
              <a:t>CSCI 2103 Functional Programming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Science </a:t>
            </a:r>
            <a:r>
              <a:rPr lang="en-US" dirty="0"/>
              <a:t>1</a:t>
            </a:r>
            <a:r>
              <a:rPr lang="en-US" dirty="0" smtClean="0"/>
              <a:t> Honors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78070" y="38163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Fall 2020</a:t>
            </a:r>
          </a:p>
          <a:p>
            <a:endParaRPr lang="en-US" sz="3600" dirty="0" smtClean="0"/>
          </a:p>
          <a:p>
            <a:r>
              <a:rPr lang="en-US" sz="3600" dirty="0" smtClean="0"/>
              <a:t>Robert Muller</a:t>
            </a:r>
          </a:p>
          <a:p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Boston College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36030" y="743298"/>
            <a:ext cx="8229600" cy="969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CSCI 1103 Computer Science 1 Honors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In middle school we learned about algebraic expressions: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ax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n-US" dirty="0" err="1"/>
              <a:t>bx</a:t>
            </a:r>
            <a:r>
              <a:rPr lang="en-US" dirty="0"/>
              <a:t> + </a:t>
            </a:r>
            <a:r>
              <a:rPr lang="en-US" dirty="0" smtClean="0"/>
              <a:t>c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Where a, b and c are </a:t>
            </a:r>
            <a:r>
              <a:rPr lang="en-US" b="1" dirty="0" smtClean="0">
                <a:solidFill>
                  <a:srgbClr val="0000FF"/>
                </a:solidFill>
              </a:rPr>
              <a:t>constants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and x is a </a:t>
            </a:r>
            <a:r>
              <a:rPr lang="en-US" b="1" dirty="0" smtClean="0">
                <a:solidFill>
                  <a:srgbClr val="0000FF"/>
                </a:solidFill>
              </a:rPr>
              <a:t>variable</a:t>
            </a:r>
            <a:r>
              <a:rPr lang="en-US" dirty="0" smtClean="0"/>
              <a:t>. We learned to solve for roots, how to factor them, we learned properties of their curves, etc.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u="sng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For example, plugging in constants </a:t>
            </a:r>
            <a:r>
              <a:rPr lang="en-US" dirty="0">
                <a:solidFill>
                  <a:srgbClr val="0000FF"/>
                </a:solidFill>
              </a:rPr>
              <a:t>3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0000FF"/>
                </a:solidFill>
              </a:rPr>
              <a:t>2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FF0000"/>
                </a:solidFill>
              </a:rPr>
              <a:t>b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00FF"/>
                </a:solidFill>
              </a:rPr>
              <a:t>1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 smtClean="0"/>
              <a:t> we get: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Three fixed constants and one variable x.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56201" y="3244334"/>
            <a:ext cx="30315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FF"/>
                </a:solidFill>
              </a:rPr>
              <a:t>3</a:t>
            </a:r>
            <a:r>
              <a:rPr lang="en-US" sz="4800" dirty="0" smtClean="0"/>
              <a:t>x</a:t>
            </a:r>
            <a:r>
              <a:rPr lang="en-US" sz="4800" baseline="30000" dirty="0" smtClean="0"/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x </a:t>
            </a:r>
            <a:r>
              <a:rPr lang="en-US" sz="4800" dirty="0"/>
              <a:t>+ </a:t>
            </a:r>
            <a:r>
              <a:rPr lang="en-US" sz="4800" dirty="0" smtClean="0">
                <a:solidFill>
                  <a:srgbClr val="0000FF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967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can plug a number in for variable x and simplify. Say </a:t>
            </a:r>
            <a:r>
              <a:rPr lang="en-US" dirty="0" smtClean="0">
                <a:solidFill>
                  <a:srgbClr val="0000FF"/>
                </a:solidFill>
              </a:rPr>
              <a:t>5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729190" y="350377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/>
              <a:t>3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 smtClean="0"/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>
                <a:solidFill>
                  <a:srgbClr val="0000FF"/>
                </a:solidFill>
              </a:rPr>
              <a:t>5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3338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0229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</a:rPr>
              <a:t>3</a:t>
            </a:r>
            <a:r>
              <a:rPr lang="en-US" sz="48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/>
              <a:t>5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9770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</a:rPr>
                <a:t>3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2</a:t>
              </a:r>
              <a:r>
                <a:rPr lang="en-US" sz="4800" dirty="0" smtClean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/>
                <a:t>5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29770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 smtClean="0">
                  <a:solidFill>
                    <a:srgbClr val="0000FF"/>
                  </a:solidFill>
                </a:rPr>
                <a:t>2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</a:rPr>
                <a:t>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30916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</a:t>
              </a:r>
              <a:r>
                <a:rPr lang="en-US" sz="4800" dirty="0"/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10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29770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27258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 smtClean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18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0229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</a:rPr>
              <a:t>3</a:t>
            </a:r>
            <a:r>
              <a:rPr lang="en-US" sz="48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/>
              <a:t>5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9770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</a:rPr>
                <a:t>3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2</a:t>
              </a:r>
              <a:r>
                <a:rPr lang="en-US" sz="4800" dirty="0" smtClean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/>
                <a:t>5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29770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 smtClean="0">
                  <a:solidFill>
                    <a:srgbClr val="0000FF"/>
                  </a:solidFill>
                </a:rPr>
                <a:t>2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</a:rPr>
                <a:t>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30916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</a:t>
              </a:r>
              <a:r>
                <a:rPr lang="en-US" sz="4800" dirty="0"/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10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29770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27258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FF6600"/>
                  </a:solidFill>
                  <a:sym typeface="Wingdings"/>
                </a:rPr>
                <a:t>86</a:t>
              </a:r>
              <a:endParaRPr lang="en-US" sz="4800" dirty="0" smtClean="0">
                <a:solidFill>
                  <a:srgbClr val="FF6600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445351" y="4825634"/>
            <a:ext cx="20238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A </a:t>
            </a:r>
            <a:r>
              <a:rPr lang="en-US" sz="4800" u="sng" dirty="0" smtClean="0"/>
              <a:t>value</a:t>
            </a:r>
            <a:endParaRPr lang="en-US" sz="4800" u="sng" dirty="0"/>
          </a:p>
        </p:txBody>
      </p:sp>
      <p:sp>
        <p:nvSpPr>
          <p:cNvPr id="9" name="Left Arrow 8"/>
          <p:cNvSpPr/>
          <p:nvPr/>
        </p:nvSpPr>
        <p:spPr>
          <a:xfrm>
            <a:off x="4391368" y="5067271"/>
            <a:ext cx="1958398" cy="513934"/>
          </a:xfrm>
          <a:prstGeom prst="leftArrow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1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6697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</a:rPr>
              <a:t>3</a:t>
            </a:r>
            <a:r>
              <a:rPr lang="en-US" sz="48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/>
              <a:t>5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06238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</a:rPr>
                <a:t>3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2</a:t>
              </a:r>
              <a:r>
                <a:rPr lang="en-US" sz="4800" dirty="0" smtClean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/>
                <a:t>5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06238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 smtClean="0">
                  <a:solidFill>
                    <a:srgbClr val="0000FF"/>
                  </a:solidFill>
                </a:rPr>
                <a:t>2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</a:rPr>
                <a:t>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07384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</a:t>
              </a:r>
              <a:r>
                <a:rPr lang="en-US" sz="4800" dirty="0"/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10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6238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3726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 smtClean="0">
                <a:solidFill>
                  <a:srgbClr val="0000FF"/>
                </a:solidFill>
              </a:endParaRPr>
            </a:p>
          </p:txBody>
        </p:sp>
      </p:grpSp>
      <p:sp>
        <p:nvSpPr>
          <p:cNvPr id="3" name="Left Brace 2"/>
          <p:cNvSpPr/>
          <p:nvPr/>
        </p:nvSpPr>
        <p:spPr>
          <a:xfrm>
            <a:off x="2662773" y="2662637"/>
            <a:ext cx="368696" cy="289125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137" y="3140627"/>
            <a:ext cx="1963924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5 units</a:t>
            </a:r>
          </a:p>
          <a:p>
            <a:r>
              <a:rPr lang="en-US" sz="3600" dirty="0"/>
              <a:t>o</a:t>
            </a:r>
            <a:r>
              <a:rPr lang="en-US" sz="3600" dirty="0" smtClean="0"/>
              <a:t>f </a:t>
            </a:r>
            <a:r>
              <a:rPr lang="en-US" sz="3600" u="sng" dirty="0" smtClean="0"/>
              <a:t>work</a:t>
            </a:r>
          </a:p>
          <a:p>
            <a:r>
              <a:rPr lang="en-US" sz="3600" dirty="0"/>
              <a:t>i</a:t>
            </a:r>
            <a:r>
              <a:rPr lang="en-US" sz="3600" dirty="0" smtClean="0"/>
              <a:t>n 5 steps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7587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Simplification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6697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</a:rPr>
              <a:t>3</a:t>
            </a:r>
            <a:r>
              <a:rPr lang="en-US" sz="48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>
                <a:solidFill>
                  <a:srgbClr val="0000FF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>
                <a:solidFill>
                  <a:srgbClr val="0000FF"/>
                </a:solidFill>
              </a:rPr>
              <a:t>5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062383" y="2413574"/>
            <a:ext cx="4237510" cy="830997"/>
            <a:chOff x="1979248" y="3355769"/>
            <a:chExt cx="4237510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8766" y="3355769"/>
              <a:ext cx="350799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</a:rPr>
                <a:t>3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FF0000"/>
                  </a:solidFill>
                  <a:sym typeface="Wingdings"/>
                </a:rPr>
                <a:t>25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>
                  <a:solidFill>
                    <a:srgbClr val="FF0000"/>
                  </a:solidFill>
                </a:rPr>
                <a:t>10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 </a:t>
              </a:r>
              <a:r>
                <a:rPr lang="en-US" sz="4800" dirty="0" smtClean="0">
                  <a:solidFill>
                    <a:srgbClr val="0000FF"/>
                  </a:solidFill>
                </a:rPr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073843" y="3059749"/>
            <a:ext cx="2754892" cy="830997"/>
            <a:chOff x="1979248" y="3355769"/>
            <a:chExt cx="2754892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16641" y="3355769"/>
              <a:ext cx="20174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FF0000"/>
                  </a:solidFill>
                  <a:sym typeface="Wingdings"/>
                </a:rPr>
                <a:t>75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</a:t>
              </a:r>
              <a:r>
                <a:rPr lang="en-US" sz="4800" dirty="0"/>
                <a:t> </a:t>
              </a:r>
              <a:r>
                <a:rPr lang="en-US" sz="4800" dirty="0" smtClean="0">
                  <a:solidFill>
                    <a:srgbClr val="FF0000"/>
                  </a:solidFill>
                </a:rPr>
                <a:t>11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37268" y="3692269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 smtClean="0">
                <a:solidFill>
                  <a:srgbClr val="0000FF"/>
                </a:solidFill>
              </a:endParaRPr>
            </a:p>
          </p:txBody>
        </p:sp>
      </p:grpSp>
      <p:sp>
        <p:nvSpPr>
          <p:cNvPr id="3" name="Left Brace 2"/>
          <p:cNvSpPr/>
          <p:nvPr/>
        </p:nvSpPr>
        <p:spPr>
          <a:xfrm>
            <a:off x="2662773" y="2662637"/>
            <a:ext cx="368696" cy="163854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137" y="2580772"/>
            <a:ext cx="197429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5 units</a:t>
            </a:r>
          </a:p>
          <a:p>
            <a:r>
              <a:rPr lang="en-US" sz="3600" dirty="0"/>
              <a:t>o</a:t>
            </a:r>
            <a:r>
              <a:rPr lang="en-US" sz="3600" dirty="0" smtClean="0"/>
              <a:t>f work</a:t>
            </a:r>
          </a:p>
          <a:p>
            <a:r>
              <a:rPr lang="en-US" sz="3600" dirty="0" smtClean="0"/>
              <a:t>In </a:t>
            </a:r>
            <a:r>
              <a:rPr lang="en-US" sz="3600" b="1" dirty="0">
                <a:solidFill>
                  <a:srgbClr val="FF6600"/>
                </a:solidFill>
              </a:rPr>
              <a:t>3</a:t>
            </a:r>
            <a:r>
              <a:rPr lang="en-US" sz="3600" dirty="0" smtClean="0"/>
              <a:t> steps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915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Algebraic expressions packaged up as </a:t>
            </a:r>
            <a:r>
              <a:rPr lang="en-US" i="1" dirty="0" smtClean="0"/>
              <a:t>functions</a:t>
            </a:r>
            <a:r>
              <a:rPr lang="en-US" dirty="0" smtClean="0"/>
              <a:t>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We can take this as a </a:t>
            </a:r>
            <a:r>
              <a:rPr lang="en-US" i="1" dirty="0" smtClean="0"/>
              <a:t>definition</a:t>
            </a:r>
            <a:r>
              <a:rPr lang="en-US" dirty="0" smtClean="0"/>
              <a:t> of function f.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9879" y="3244334"/>
            <a:ext cx="444424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/>
              <a:t>f</a:t>
            </a:r>
            <a:r>
              <a:rPr lang="en-US" sz="4800" dirty="0" smtClean="0"/>
              <a:t>(x) = 3x</a:t>
            </a:r>
            <a:r>
              <a:rPr lang="en-US" sz="4800" baseline="30000" dirty="0" smtClean="0"/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2x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4703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 Definitions and 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Euler’s notation for</a:t>
            </a:r>
            <a:r>
              <a:rPr lang="en-US" dirty="0"/>
              <a:t> </a:t>
            </a:r>
            <a:r>
              <a:rPr lang="en-US" b="1" dirty="0" smtClean="0">
                <a:solidFill>
                  <a:srgbClr val="0000FF"/>
                </a:solidFill>
              </a:rPr>
              <a:t>uses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0000FF"/>
                </a:solidFill>
              </a:rPr>
              <a:t>calls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rgbClr val="0000FF"/>
                </a:solidFill>
              </a:rPr>
              <a:t>applications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of function f: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Simplify the argument to value V,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plug the value V in for x,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simplify the result.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89751" y="2881102"/>
            <a:ext cx="519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f(5)                 f(2 + 2</a:t>
            </a:r>
            <a:r>
              <a:rPr lang="en-US" sz="4800" dirty="0" smtClean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2383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983"/>
            <a:ext cx="8229600" cy="1143000"/>
          </a:xfrm>
        </p:spPr>
        <p:txBody>
          <a:bodyPr/>
          <a:lstStyle/>
          <a:p>
            <a:r>
              <a:rPr lang="en-US" dirty="0" smtClean="0"/>
              <a:t>Simplification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89865" y="2343104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rgbClr val="000000"/>
                </a:solidFill>
              </a:rPr>
              <a:t>3</a:t>
            </a:r>
            <a:r>
              <a:rPr lang="en-US" sz="48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 smtClean="0">
                <a:solidFill>
                  <a:srgbClr val="0000FF"/>
                </a:solidFill>
                <a:sym typeface="Wingdings"/>
              </a:rPr>
              <a:t>4</a:t>
            </a:r>
            <a:r>
              <a:rPr lang="en-US" sz="4800" baseline="30000" dirty="0" smtClean="0">
                <a:solidFill>
                  <a:srgbClr val="0000FF"/>
                </a:solidFill>
              </a:rPr>
              <a:t>2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2</a:t>
            </a:r>
            <a:r>
              <a:rPr lang="en-US" sz="48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ym typeface="Wingdings"/>
              </a:rPr>
              <a:t>4</a:t>
            </a:r>
            <a:r>
              <a:rPr lang="en-US" sz="4800" dirty="0" smtClean="0"/>
              <a:t> </a:t>
            </a:r>
            <a:r>
              <a:rPr lang="en-US" sz="4800" dirty="0"/>
              <a:t>+ </a:t>
            </a:r>
            <a:r>
              <a:rPr lang="en-US" sz="4800" dirty="0" smtClean="0"/>
              <a:t>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173818" y="2538664"/>
            <a:ext cx="4499023" cy="1293072"/>
            <a:chOff x="1967788" y="2893694"/>
            <a:chExt cx="4499023" cy="1293072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</a:rPr>
                <a:t>3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16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2</a:t>
              </a:r>
              <a:r>
                <a:rPr lang="en-US" sz="4800" dirty="0" smtClean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ym typeface="Wingdings"/>
                </a:rPr>
                <a:t>4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967788" y="2893694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85278" y="3617409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ym typeface="Wingdings"/>
                </a:rPr>
                <a:t>48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 smtClean="0">
                  <a:solidFill>
                    <a:srgbClr val="0000FF"/>
                  </a:solidFill>
                </a:rPr>
                <a:t>2</a:t>
              </a:r>
              <a:r>
                <a:rPr lang="en-US" sz="4800" dirty="0" smtClean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4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96738" y="4220424"/>
            <a:ext cx="3293131" cy="830997"/>
            <a:chOff x="1979248" y="3355769"/>
            <a:chExt cx="3293131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69984" y="3355769"/>
              <a:ext cx="260239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48</a:t>
              </a:r>
              <a:r>
                <a:rPr lang="en-US" sz="4800" dirty="0" smtClean="0">
                  <a:solidFill>
                    <a:srgbClr val="0000FF"/>
                  </a:solidFill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8</a:t>
              </a:r>
              <a:r>
                <a:rPr lang="en-US" sz="4800" dirty="0" smtClean="0"/>
                <a:t> </a:t>
              </a:r>
              <a:r>
                <a:rPr lang="en-US" sz="4800" dirty="0"/>
                <a:t>+ </a:t>
              </a:r>
              <a:r>
                <a:rPr lang="en-US" sz="4800" dirty="0" smtClean="0"/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185278" y="4823439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56</a:t>
              </a:r>
              <a:r>
                <a:rPr lang="en-US" sz="4800" dirty="0" smtClean="0">
                  <a:sym typeface="Wingdings"/>
                </a:rPr>
                <a:t> </a:t>
              </a:r>
              <a:r>
                <a:rPr lang="en-US" sz="4800" dirty="0" smtClean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160163" y="5412799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rgbClr val="0000FF"/>
                  </a:solidFill>
                  <a:sym typeface="Wingdings"/>
                </a:rPr>
                <a:t>57</a:t>
              </a:r>
              <a:endParaRPr lang="en-US" sz="4800" dirty="0" smtClean="0">
                <a:solidFill>
                  <a:srgbClr val="0000FF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427341" y="1708947"/>
            <a:ext cx="3532996" cy="830997"/>
            <a:chOff x="580731" y="1258332"/>
            <a:chExt cx="3532996" cy="830997"/>
          </a:xfrm>
        </p:grpSpPr>
        <p:sp>
          <p:nvSpPr>
            <p:cNvPr id="29" name="TextBox 28"/>
            <p:cNvSpPr txBox="1"/>
            <p:nvPr/>
          </p:nvSpPr>
          <p:spPr>
            <a:xfrm>
              <a:off x="2356713" y="1350665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055925" y="1258332"/>
              <a:ext cx="105780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f</a:t>
              </a:r>
              <a:r>
                <a:rPr lang="en-US" sz="4800" dirty="0" smtClean="0">
                  <a:solidFill>
                    <a:srgbClr val="0000FF"/>
                  </a:solidFill>
                </a:rPr>
                <a:t>(4)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80731" y="1258332"/>
              <a:ext cx="167636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00"/>
                  </a:solidFill>
                </a:rPr>
                <a:t>f</a:t>
              </a:r>
              <a:r>
                <a:rPr lang="en-US" sz="4800" dirty="0" smtClean="0">
                  <a:solidFill>
                    <a:srgbClr val="000000"/>
                  </a:solidFill>
                </a:rPr>
                <a:t>(</a:t>
              </a:r>
              <a:r>
                <a:rPr lang="en-US" sz="4800" dirty="0" smtClean="0">
                  <a:solidFill>
                    <a:srgbClr val="0000FF"/>
                  </a:solidFill>
                </a:rPr>
                <a:t>2+2</a:t>
              </a:r>
              <a:r>
                <a:rPr lang="en-US" sz="4800" dirty="0" smtClean="0">
                  <a:solidFill>
                    <a:srgbClr val="000000"/>
                  </a:solidFill>
                </a:rPr>
                <a:t>)</a:t>
              </a:r>
              <a:endParaRPr lang="en-US" sz="4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40691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this course is about</a:t>
            </a:r>
          </a:p>
          <a:p>
            <a:endParaRPr lang="en-US" dirty="0" smtClean="0"/>
          </a:p>
          <a:p>
            <a:r>
              <a:rPr lang="en-US" dirty="0" smtClean="0"/>
              <a:t>Course administration</a:t>
            </a:r>
          </a:p>
          <a:p>
            <a:endParaRPr lang="en-US" dirty="0"/>
          </a:p>
          <a:p>
            <a:r>
              <a:rPr lang="en-US" dirty="0" smtClean="0"/>
              <a:t>Next time: logistics!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and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Roughly speaking, a software application is a collection of functions.</a:t>
            </a:r>
          </a:p>
          <a:p>
            <a:endParaRPr lang="en-US" dirty="0"/>
          </a:p>
          <a:p>
            <a:r>
              <a:rPr lang="en-US" dirty="0"/>
              <a:t>I</a:t>
            </a:r>
            <a:r>
              <a:rPr lang="en-US" dirty="0" smtClean="0"/>
              <a:t>n HS algebra our functions usually worked with real numbers.</a:t>
            </a:r>
          </a:p>
          <a:p>
            <a:endParaRPr lang="en-US" dirty="0"/>
          </a:p>
          <a:p>
            <a:r>
              <a:rPr lang="en-US" dirty="0" smtClean="0"/>
              <a:t>In programming, there are lots and lots of interesting </a:t>
            </a:r>
            <a:r>
              <a:rPr lang="en-US" b="1" dirty="0" smtClean="0">
                <a:solidFill>
                  <a:srgbClr val="0000FF"/>
                </a:solidFill>
              </a:rPr>
              <a:t>types</a:t>
            </a:r>
            <a:r>
              <a:rPr lang="en-US" dirty="0" smtClean="0"/>
              <a:t> of inputs for our functions.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OCaml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dirty="0" smtClean="0">
                <a:solidFill>
                  <a:srgbClr val="0000FF"/>
                </a:solidFill>
              </a:rPr>
              <a:t>let</a:t>
            </a:r>
            <a:r>
              <a:rPr lang="en-US" dirty="0" smtClean="0"/>
              <a:t> </a:t>
            </a:r>
            <a:r>
              <a:rPr lang="en-US" dirty="0"/>
              <a:t>f x = 3 * x ** 2 + b * x + c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Python:</a:t>
            </a:r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dirty="0" err="1" smtClean="0">
                <a:solidFill>
                  <a:srgbClr val="0000FF"/>
                </a:solidFill>
              </a:rPr>
              <a:t>def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f(x):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</a:t>
            </a:r>
            <a:r>
              <a:rPr lang="en-US" dirty="0" smtClean="0">
                <a:solidFill>
                  <a:srgbClr val="0000FF"/>
                </a:solidFill>
              </a:rPr>
              <a:t>return</a:t>
            </a:r>
            <a:r>
              <a:rPr lang="en-US" dirty="0" smtClean="0"/>
              <a:t> 3 * x ** 2 + b *</a:t>
            </a:r>
            <a:r>
              <a:rPr lang="en-US" dirty="0"/>
              <a:t> </a:t>
            </a:r>
            <a:r>
              <a:rPr lang="en-US" dirty="0" smtClean="0"/>
              <a:t>x + 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7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2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US" sz="3600" b="1" dirty="0" smtClean="0">
                <a:solidFill>
                  <a:srgbClr val="FF0000"/>
                </a:solidFill>
              </a:rPr>
              <a:t>= 3.14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91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44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</a:t>
            </a:r>
            <a:r>
              <a:rPr lang="en-US" sz="3600" b="1" dirty="0" smtClean="0">
                <a:solidFill>
                  <a:srgbClr val="0000FF"/>
                </a:solidFill>
              </a:rPr>
              <a:t>1</a:t>
            </a:r>
            <a:r>
              <a:rPr lang="en-US" sz="3600" b="1" baseline="30000" dirty="0" smtClean="0">
                <a:solidFill>
                  <a:srgbClr val="0000FF"/>
                </a:solidFill>
              </a:rPr>
              <a:t>2</a:t>
            </a:r>
            <a:endParaRPr lang="en-US" sz="36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4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3.14 x 1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94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</a:t>
            </a:r>
            <a:r>
              <a:rPr lang="en-US" sz="3600" b="1" dirty="0" smtClean="0">
                <a:solidFill>
                  <a:srgbClr val="0000FF"/>
                </a:solidFill>
              </a:rPr>
              <a:t>3.14 x 1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7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3.14 x 1</a:t>
            </a:r>
          </a:p>
          <a:p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3.14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5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7934"/>
            <a:ext cx="8229600" cy="1143000"/>
          </a:xfrm>
        </p:spPr>
        <p:txBody>
          <a:bodyPr>
            <a:noAutofit/>
          </a:bodyPr>
          <a:lstStyle/>
          <a:p>
            <a:r>
              <a:rPr lang="en-US" sz="8000" smtClean="0"/>
              <a:t>We’re on line!</a:t>
            </a:r>
            <a:endParaRPr lang="en-US" sz="8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5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4644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3651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= 3.14 x 2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pPr marL="571500" indent="-571500">
              <a:buFont typeface="Wingdings" charset="0"/>
              <a:buChar char="à"/>
            </a:pPr>
            <a:r>
              <a:rPr lang="en-US" sz="3600" b="1" dirty="0" smtClean="0">
                <a:solidFill>
                  <a:srgbClr val="FF0000"/>
                </a:solidFill>
              </a:rPr>
              <a:t>3.14 x 4</a:t>
            </a:r>
          </a:p>
          <a:p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12.56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78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r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 smtClean="0">
                <a:solidFill>
                  <a:srgbClr val="0000FF"/>
                </a:solidFill>
              </a:rPr>
              <a:t>2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17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r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 smtClean="0">
                <a:solidFill>
                  <a:srgbClr val="0000FF"/>
                </a:solidFill>
              </a:rPr>
              <a:t>2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900" y="1316851"/>
            <a:ext cx="33750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We want to </a:t>
            </a:r>
            <a:r>
              <a:rPr lang="en-US" sz="3600" i="1" dirty="0" smtClean="0"/>
              <a:t>abstract</a:t>
            </a:r>
            <a:r>
              <a:rPr lang="en-US" sz="3600" dirty="0" smtClean="0"/>
              <a:t> with respect to the</a:t>
            </a:r>
            <a:r>
              <a:rPr lang="en-US" sz="3600" dirty="0" smtClean="0">
                <a:solidFill>
                  <a:srgbClr val="0000FF"/>
                </a:solidFill>
              </a:rPr>
              <a:t> variation(s)</a:t>
            </a:r>
            <a:r>
              <a:rPr lang="en-US" sz="3600" dirty="0" smtClean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288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r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 smtClean="0">
                <a:solidFill>
                  <a:srgbClr val="0000FF"/>
                </a:solidFill>
              </a:rPr>
              <a:t>2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899" y="1316851"/>
            <a:ext cx="422162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 </a:t>
            </a:r>
            <a:r>
              <a:rPr lang="en-US" sz="3600" dirty="0" smtClean="0">
                <a:solidFill>
                  <a:srgbClr val="0000FF"/>
                </a:solidFill>
              </a:rPr>
              <a:t>function</a:t>
            </a:r>
            <a:r>
              <a:rPr lang="en-US" sz="3600" dirty="0" smtClean="0"/>
              <a:t> </a:t>
            </a:r>
            <a:r>
              <a:rPr lang="en-US" sz="3600" dirty="0" smtClean="0">
                <a:solidFill>
                  <a:srgbClr val="0000FF"/>
                </a:solidFill>
              </a:rPr>
              <a:t>definition</a:t>
            </a:r>
            <a:r>
              <a:rPr lang="en-US" sz="3600" dirty="0" smtClean="0"/>
              <a:t> allows us to express the </a:t>
            </a:r>
            <a:r>
              <a:rPr lang="en-US" sz="3600" i="1" dirty="0" smtClean="0"/>
              <a:t>abstraction</a:t>
            </a:r>
            <a:r>
              <a:rPr lang="en-US" sz="3600" dirty="0" smtClean="0"/>
              <a:t>.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91092" y="5033739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area(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dirty="0" smtClean="0">
                <a:solidFill>
                  <a:srgbClr val="FF0000"/>
                </a:solidFill>
              </a:rPr>
              <a:t>) = 3.14 x 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03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r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899" y="1316851"/>
            <a:ext cx="422162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 </a:t>
            </a:r>
            <a:r>
              <a:rPr lang="en-US" sz="3600" dirty="0" smtClean="0">
                <a:solidFill>
                  <a:srgbClr val="0000FF"/>
                </a:solidFill>
              </a:rPr>
              <a:t>function</a:t>
            </a:r>
            <a:r>
              <a:rPr lang="en-US" sz="3600" dirty="0" smtClean="0"/>
              <a:t> </a:t>
            </a:r>
            <a:r>
              <a:rPr lang="en-US" sz="3600" dirty="0" smtClean="0">
                <a:solidFill>
                  <a:srgbClr val="0000FF"/>
                </a:solidFill>
              </a:rPr>
              <a:t>definition</a:t>
            </a:r>
            <a:r>
              <a:rPr lang="en-US" sz="3600" dirty="0" smtClean="0"/>
              <a:t> allows us to express the </a:t>
            </a:r>
            <a:r>
              <a:rPr lang="en-US" sz="3600" i="1" dirty="0" smtClean="0"/>
              <a:t>abstraction</a:t>
            </a:r>
            <a:r>
              <a:rPr lang="en-US" sz="3600" dirty="0" smtClean="0"/>
              <a:t>.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91092" y="4278573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area(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dirty="0" smtClean="0">
                <a:solidFill>
                  <a:srgbClr val="FF0000"/>
                </a:solidFill>
              </a:rPr>
              <a:t>) = 3.14 x 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15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area of circle of radius </a:t>
            </a:r>
            <a:r>
              <a:rPr lang="en-US" b="1" dirty="0" smtClean="0">
                <a:solidFill>
                  <a:srgbClr val="FF0000"/>
                </a:solidFill>
              </a:rPr>
              <a:t>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r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520" y="1362619"/>
            <a:ext cx="4221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Our function definition can now</a:t>
            </a:r>
          </a:p>
          <a:p>
            <a:r>
              <a:rPr lang="en-US" sz="3600" dirty="0" smtClean="0"/>
              <a:t>be </a:t>
            </a:r>
            <a:r>
              <a:rPr lang="en-US" sz="3600" i="1" dirty="0" smtClean="0">
                <a:solidFill>
                  <a:srgbClr val="0000FF"/>
                </a:solidFill>
              </a:rPr>
              <a:t>used</a:t>
            </a:r>
            <a:r>
              <a:rPr lang="en-US" sz="3600" dirty="0" smtClean="0"/>
              <a:t> or </a:t>
            </a:r>
            <a:r>
              <a:rPr lang="en-US" sz="3600" i="1" dirty="0" smtClean="0">
                <a:solidFill>
                  <a:srgbClr val="0000FF"/>
                </a:solidFill>
              </a:rPr>
              <a:t>called</a:t>
            </a:r>
            <a:r>
              <a:rPr lang="en-US" sz="3600" dirty="0"/>
              <a:t> </a:t>
            </a:r>
            <a:r>
              <a:rPr lang="en-US" sz="3600" dirty="0" smtClean="0"/>
              <a:t> by providing an input.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91092" y="4277902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area(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dirty="0" smtClean="0">
                <a:solidFill>
                  <a:srgbClr val="FF0000"/>
                </a:solidFill>
              </a:rPr>
              <a:t>) = 3.14 x </a:t>
            </a:r>
            <a:r>
              <a:rPr lang="en-US" sz="3600" b="1" dirty="0" smtClean="0">
                <a:solidFill>
                  <a:srgbClr val="0000FF"/>
                </a:solidFill>
              </a:rPr>
              <a:t>r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631" y="4415206"/>
            <a:ext cx="3960038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 area(</a:t>
            </a:r>
            <a:r>
              <a:rPr lang="en-US" sz="3600" b="1" dirty="0" smtClean="0">
                <a:solidFill>
                  <a:srgbClr val="008000"/>
                </a:solidFill>
              </a:rPr>
              <a:t>3</a:t>
            </a:r>
            <a:r>
              <a:rPr lang="en-US" sz="3600" b="1" dirty="0" smtClean="0">
                <a:solidFill>
                  <a:srgbClr val="FF0000"/>
                </a:solidFill>
              </a:rPr>
              <a:t>) </a:t>
            </a:r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3.14 x </a:t>
            </a:r>
            <a:r>
              <a:rPr lang="en-US" sz="3600" b="1" dirty="0" smtClean="0">
                <a:solidFill>
                  <a:srgbClr val="008000"/>
                </a:solidFill>
              </a:rPr>
              <a:t>3</a:t>
            </a:r>
            <a:r>
              <a:rPr lang="en-US" sz="3600" b="1" baseline="30000" dirty="0" smtClean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 smtClean="0">
                <a:solidFill>
                  <a:srgbClr val="FF0000"/>
                </a:solidFill>
              </a:rPr>
              <a:t>               </a:t>
            </a:r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3.14 x 9</a:t>
            </a:r>
          </a:p>
          <a:p>
            <a:r>
              <a:rPr lang="en-US" sz="3600" b="1" dirty="0" smtClean="0">
                <a:solidFill>
                  <a:srgbClr val="FF0000"/>
                </a:solidFill>
              </a:rPr>
              <a:t>               </a:t>
            </a:r>
            <a:r>
              <a:rPr lang="en-US" sz="3600" b="1" dirty="0" smtClean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 smtClean="0">
                <a:solidFill>
                  <a:srgbClr val="FF0000"/>
                </a:solidFill>
              </a:rPr>
              <a:t> 28.26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26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OCaml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# let </a:t>
            </a:r>
            <a:r>
              <a:rPr lang="en-US" dirty="0" smtClean="0">
                <a:solidFill>
                  <a:srgbClr val="0432FF"/>
                </a:solidFill>
              </a:rPr>
              <a:t>area</a:t>
            </a:r>
            <a:r>
              <a:rPr lang="en-US" dirty="0" smtClean="0"/>
              <a:t> radius = </a:t>
            </a:r>
            <a:r>
              <a:rPr lang="en-US" dirty="0" err="1" smtClean="0"/>
              <a:t>Lib.pi</a:t>
            </a:r>
            <a:r>
              <a:rPr lang="en-US" dirty="0" smtClean="0"/>
              <a:t> *. radius ** 2.0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area </a:t>
            </a:r>
            <a:r>
              <a:rPr lang="en-US" dirty="0" smtClean="0">
                <a:solidFill>
                  <a:srgbClr val="FF0000"/>
                </a:solidFill>
              </a:rPr>
              <a:t>: float -&gt; float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0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volume of a cylinder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6" name="Can 5"/>
          <p:cNvSpPr/>
          <p:nvPr/>
        </p:nvSpPr>
        <p:spPr>
          <a:xfrm>
            <a:off x="2116608" y="1963629"/>
            <a:ext cx="4456615" cy="3609782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>
            <a:off x="6702572" y="2363408"/>
            <a:ext cx="293225" cy="2880772"/>
          </a:xfrm>
          <a:prstGeom prst="rightBrace">
            <a:avLst>
              <a:gd name="adj1" fmla="val 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339037" y="2363408"/>
            <a:ext cx="223418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31817" y="3498098"/>
            <a:ext cx="1133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height</a:t>
            </a:r>
            <a:endParaRPr lang="en-US" sz="2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891236" y="1893081"/>
            <a:ext cx="1106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radius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94880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OCaml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let </a:t>
            </a:r>
            <a:r>
              <a:rPr lang="en-US" dirty="0" smtClean="0">
                <a:solidFill>
                  <a:srgbClr val="0432FF"/>
                </a:solidFill>
              </a:rPr>
              <a:t>area</a:t>
            </a:r>
            <a:r>
              <a:rPr lang="en-US" dirty="0" smtClean="0"/>
              <a:t> radius = </a:t>
            </a:r>
            <a:r>
              <a:rPr lang="en-US" dirty="0" err="1" smtClean="0"/>
              <a:t>Lib.pi</a:t>
            </a:r>
            <a:r>
              <a:rPr lang="en-US" dirty="0" smtClean="0"/>
              <a:t> *. radius ** 2.0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area 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float -&gt; </a:t>
            </a:r>
            <a:r>
              <a:rPr lang="en-US" dirty="0" smtClean="0">
                <a:solidFill>
                  <a:srgbClr val="FF0000"/>
                </a:solidFill>
              </a:rPr>
              <a:t>float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let </a:t>
            </a:r>
            <a:r>
              <a:rPr lang="en-US" dirty="0" smtClean="0">
                <a:solidFill>
                  <a:srgbClr val="0432FF"/>
                </a:solidFill>
              </a:rPr>
              <a:t>volume</a:t>
            </a:r>
            <a:r>
              <a:rPr lang="en-US" dirty="0" smtClean="0"/>
              <a:t> radius height</a:t>
            </a:r>
            <a:r>
              <a:rPr lang="en-US" dirty="0"/>
              <a:t> </a:t>
            </a:r>
            <a:r>
              <a:rPr lang="en-US" dirty="0" smtClean="0"/>
              <a:t>=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(area radius) *. height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volume </a:t>
            </a:r>
            <a:r>
              <a:rPr lang="en-US" dirty="0"/>
              <a:t>: </a:t>
            </a:r>
            <a:r>
              <a:rPr lang="en-US" dirty="0" smtClean="0">
                <a:solidFill>
                  <a:srgbClr val="FF0000"/>
                </a:solidFill>
              </a:rPr>
              <a:t>float -&gt; float </a:t>
            </a:r>
            <a:r>
              <a:rPr lang="en-US" dirty="0">
                <a:solidFill>
                  <a:srgbClr val="FF0000"/>
                </a:solidFill>
              </a:rPr>
              <a:t>-&gt; </a:t>
            </a:r>
            <a:r>
              <a:rPr lang="en-US" dirty="0" smtClean="0">
                <a:solidFill>
                  <a:srgbClr val="FF0000"/>
                </a:solidFill>
              </a:rPr>
              <a:t>float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1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7934"/>
            <a:ext cx="8229600" cy="1143000"/>
          </a:xfrm>
        </p:spPr>
        <p:txBody>
          <a:bodyPr>
            <a:noAutofit/>
          </a:bodyPr>
          <a:lstStyle/>
          <a:p>
            <a:r>
              <a:rPr lang="en-US" sz="8000" smtClean="0"/>
              <a:t>We’re on line!</a:t>
            </a:r>
            <a:endParaRPr lang="en-US" sz="8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72663" y="4403835"/>
            <a:ext cx="78456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Stay safe</a:t>
            </a:r>
            <a:r>
              <a:rPr lang="en-US" sz="5400" smtClean="0"/>
              <a:t>, engage and vote!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76161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Tools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Programming language: </a:t>
            </a:r>
            <a:r>
              <a:rPr lang="en-US" sz="4000" dirty="0" err="1" smtClean="0"/>
              <a:t>OCaml</a:t>
            </a:r>
            <a:endParaRPr lang="en-US" sz="4000" dirty="0" smtClean="0"/>
          </a:p>
          <a:p>
            <a:endParaRPr lang="en-US" sz="1800" dirty="0"/>
          </a:p>
          <a:p>
            <a:r>
              <a:rPr lang="en-US" sz="4000" dirty="0" smtClean="0"/>
              <a:t>System: Unix</a:t>
            </a:r>
          </a:p>
          <a:p>
            <a:r>
              <a:rPr lang="en-US" sz="4000" dirty="0" smtClean="0"/>
              <a:t>Collaboration: </a:t>
            </a:r>
            <a:r>
              <a:rPr lang="en-US" sz="4000" dirty="0" err="1" smtClean="0"/>
              <a:t>git</a:t>
            </a:r>
            <a:r>
              <a:rPr lang="en-US" sz="4000" dirty="0" smtClean="0"/>
              <a:t> &amp; GitHub, Piazza</a:t>
            </a:r>
          </a:p>
          <a:p>
            <a:r>
              <a:rPr lang="en-US" sz="4000" dirty="0" smtClean="0"/>
              <a:t>Editors: Atom or Visual Studio Code</a:t>
            </a:r>
          </a:p>
          <a:p>
            <a:r>
              <a:rPr lang="en-US" sz="4000" dirty="0" smtClean="0"/>
              <a:t>Administration: Canvas</a:t>
            </a:r>
          </a:p>
          <a:p>
            <a:pPr marL="457200" lvl="1" indent="0">
              <a:buNone/>
            </a:pPr>
            <a:endParaRPr lang="en-US" sz="3600" dirty="0" smtClean="0"/>
          </a:p>
          <a:p>
            <a:endParaRPr lang="en-US" sz="40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6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</a:t>
            </a:r>
            <a:r>
              <a:rPr lang="en-US" sz="5400" dirty="0" err="1" smtClean="0"/>
              <a:t>OCaml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 </a:t>
            </a:r>
          </a:p>
          <a:p>
            <a:r>
              <a:rPr lang="en-US" sz="4000" dirty="0" smtClean="0"/>
              <a:t>Computation </a:t>
            </a:r>
            <a:r>
              <a:rPr lang="en-US" sz="4000" dirty="0"/>
              <a:t>can be </a:t>
            </a:r>
            <a:r>
              <a:rPr lang="en-US" sz="4000" dirty="0" smtClean="0"/>
              <a:t>approached from either a mathematical </a:t>
            </a:r>
            <a:r>
              <a:rPr lang="en-US" sz="4000" dirty="0"/>
              <a:t>or </a:t>
            </a:r>
            <a:r>
              <a:rPr lang="en-US" sz="4000" dirty="0" smtClean="0"/>
              <a:t>mechanical perspective</a:t>
            </a:r>
          </a:p>
          <a:p>
            <a:endParaRPr lang="en-US" sz="2000" dirty="0" smtClean="0"/>
          </a:p>
          <a:p>
            <a:r>
              <a:rPr lang="en-US" sz="4000" dirty="0" smtClean="0"/>
              <a:t>From the former, coding is a </a:t>
            </a:r>
            <a:r>
              <a:rPr lang="en-US" sz="4000" i="1" dirty="0" smtClean="0"/>
              <a:t>natural </a:t>
            </a:r>
            <a:r>
              <a:rPr lang="en-US" sz="4000" i="1" dirty="0"/>
              <a:t>extension of </a:t>
            </a:r>
            <a:r>
              <a:rPr lang="en-US" sz="4000" i="1" dirty="0" smtClean="0"/>
              <a:t>algebra</a:t>
            </a:r>
            <a:endParaRPr lang="en-US" sz="4000" i="1" dirty="0"/>
          </a:p>
          <a:p>
            <a:endParaRPr lang="en-US" sz="4000" dirty="0"/>
          </a:p>
          <a:p>
            <a:endParaRPr lang="en-US" sz="2000" i="1" dirty="0" smtClean="0"/>
          </a:p>
          <a:p>
            <a:endParaRPr lang="en-US" sz="40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3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</a:t>
            </a:r>
            <a:r>
              <a:rPr lang="en-US" sz="5400" dirty="0" err="1" smtClean="0"/>
              <a:t>OCaml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3900" dirty="0" err="1" smtClean="0"/>
              <a:t>OCaml</a:t>
            </a:r>
            <a:r>
              <a:rPr lang="en-US" sz="3900" dirty="0" smtClean="0"/>
              <a:t> emphasizes the most important ideas:</a:t>
            </a:r>
            <a:endParaRPr lang="en-US" sz="3500" dirty="0" smtClean="0"/>
          </a:p>
          <a:p>
            <a:pPr lvl="1"/>
            <a:r>
              <a:rPr lang="en-US" sz="3500" dirty="0" smtClean="0"/>
              <a:t> expression </a:t>
            </a:r>
            <a:r>
              <a:rPr lang="en-US" sz="3600" dirty="0" smtClean="0"/>
              <a:t>reduction/simplification,</a:t>
            </a:r>
          </a:p>
          <a:p>
            <a:pPr lvl="1"/>
            <a:endParaRPr lang="en-US" sz="1400" dirty="0" smtClean="0"/>
          </a:p>
          <a:p>
            <a:pPr lvl="1"/>
            <a:r>
              <a:rPr lang="en-US" sz="3600" dirty="0" smtClean="0"/>
              <a:t> functions, abstraction &amp; composition</a:t>
            </a:r>
          </a:p>
          <a:p>
            <a:pPr lvl="1"/>
            <a:endParaRPr lang="en-US" sz="1400" dirty="0" smtClean="0"/>
          </a:p>
          <a:p>
            <a:pPr lvl="1"/>
            <a:r>
              <a:rPr lang="en-US" sz="3600" dirty="0" smtClean="0"/>
              <a:t>modularity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</a:t>
            </a:r>
            <a:r>
              <a:rPr lang="en-US" sz="5400" dirty="0" err="1" smtClean="0"/>
              <a:t>OCaml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3900" dirty="0" err="1" smtClean="0"/>
              <a:t>Ocaml</a:t>
            </a:r>
            <a:r>
              <a:rPr lang="en-US" sz="3900" dirty="0" smtClean="0"/>
              <a:t> pedagogy:</a:t>
            </a:r>
          </a:p>
          <a:p>
            <a:pPr lvl="1"/>
            <a:r>
              <a:rPr lang="en-US" sz="3100" dirty="0" smtClean="0">
                <a:hlinkClick r:id="rId2"/>
              </a:rPr>
              <a:t>Cornell CS 3110</a:t>
            </a:r>
            <a:r>
              <a:rPr lang="en-US" sz="3100" dirty="0" smtClean="0"/>
              <a:t> (!)</a:t>
            </a:r>
          </a:p>
          <a:p>
            <a:pPr lvl="1"/>
            <a:r>
              <a:rPr lang="en-US" sz="3100" dirty="0" smtClean="0">
                <a:hlinkClick r:id="rId3"/>
              </a:rPr>
              <a:t>CMU CS 15-150</a:t>
            </a:r>
            <a:endParaRPr lang="en-US" sz="3100" dirty="0" smtClean="0"/>
          </a:p>
          <a:p>
            <a:pPr lvl="1"/>
            <a:r>
              <a:rPr lang="en-US" sz="3100" dirty="0" smtClean="0">
                <a:hlinkClick r:id="rId4"/>
              </a:rPr>
              <a:t>Harvard CS 51</a:t>
            </a:r>
            <a:r>
              <a:rPr lang="en-US" sz="3100" dirty="0" smtClean="0"/>
              <a:t> (hidden </a:t>
            </a:r>
            <a:r>
              <a:rPr lang="en-US" sz="3100" dirty="0" smtClean="0">
                <a:sym typeface="Wingdings"/>
              </a:rPr>
              <a:t>)</a:t>
            </a:r>
          </a:p>
          <a:p>
            <a:pPr lvl="1"/>
            <a:r>
              <a:rPr lang="en-US" sz="3100" dirty="0" smtClean="0">
                <a:sym typeface="Wingdings"/>
                <a:hlinkClick r:id="rId5"/>
              </a:rPr>
              <a:t>Penn CIS 120</a:t>
            </a:r>
            <a:endParaRPr lang="en-US" sz="3100" dirty="0" smtClean="0">
              <a:sym typeface="Wingdings"/>
            </a:endParaRPr>
          </a:p>
          <a:p>
            <a:pPr lvl="1"/>
            <a:r>
              <a:rPr lang="en-US" sz="3100" dirty="0" smtClean="0">
                <a:sym typeface="Wingdings"/>
                <a:hlinkClick r:id="rId6"/>
              </a:rPr>
              <a:t>Princeton COS 326</a:t>
            </a:r>
            <a:endParaRPr lang="en-US" sz="3100" dirty="0" smtClean="0"/>
          </a:p>
          <a:p>
            <a:pPr marL="0" indent="0">
              <a:buNone/>
            </a:pPr>
            <a:endParaRPr lang="en-US" sz="3900" dirty="0"/>
          </a:p>
          <a:p>
            <a:endParaRPr lang="en-US" sz="4000" dirty="0"/>
          </a:p>
          <a:p>
            <a:endParaRPr lang="en-US" sz="2000" i="1" dirty="0" smtClean="0"/>
          </a:p>
          <a:p>
            <a:endParaRPr lang="en-US" sz="40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4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CS1 and CS2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principal theme of CS1 is mastering the art of expressing algorithms as functions, </a:t>
            </a:r>
            <a:r>
              <a:rPr lang="en-US" b="1" dirty="0" smtClean="0">
                <a:solidFill>
                  <a:srgbClr val="0000FF"/>
                </a:solidFill>
              </a:rPr>
              <a:t>procedural abstraction</a:t>
            </a:r>
            <a:r>
              <a:rPr lang="en-US" b="1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A principal theme of CS2 is mastering the art of writing new types, (values and functions), </a:t>
            </a:r>
            <a:r>
              <a:rPr lang="en-US" b="1" dirty="0" smtClean="0">
                <a:solidFill>
                  <a:srgbClr val="0000FF"/>
                </a:solidFill>
              </a:rPr>
              <a:t>data abstraction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1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Expect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You’ll often/usually be in a state of confusion</a:t>
            </a:r>
          </a:p>
          <a:p>
            <a:r>
              <a:rPr lang="en-US" dirty="0" smtClean="0"/>
              <a:t>You’ll probably think you’re the only one (you’re not)</a:t>
            </a:r>
          </a:p>
          <a:p>
            <a:r>
              <a:rPr lang="en-US" dirty="0" smtClean="0"/>
              <a:t>You may sometimes feel anxious and hopeless to find a solution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70C0"/>
                </a:solidFill>
              </a:rPr>
              <a:t>hang in there</a:t>
            </a:r>
            <a:r>
              <a:rPr lang="en-US" dirty="0" smtClean="0"/>
              <a:t>!</a:t>
            </a:r>
          </a:p>
          <a:p>
            <a:r>
              <a:rPr lang="en-US" dirty="0" smtClean="0"/>
              <a:t>You’ll probably experience </a:t>
            </a:r>
            <a:r>
              <a:rPr lang="en-US" dirty="0" smtClean="0">
                <a:solidFill>
                  <a:srgbClr val="0070C0"/>
                </a:solidFill>
              </a:rPr>
              <a:t>elation</a:t>
            </a:r>
            <a:r>
              <a:rPr lang="en-US" dirty="0" smtClean="0"/>
              <a:t> when what you’re attempting to build actually works (!)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smtClean="0">
                <a:solidFill>
                  <a:schemeClr val="bg1"/>
                </a:solidFill>
              </a:rPr>
              <a:t>Problem Set 1</a:t>
            </a:r>
            <a:endParaRPr lang="en-US" sz="800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50" y="119733"/>
            <a:ext cx="8618483" cy="6718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9828552">
            <a:off x="-21089" y="12635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Problem Set 0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27206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04"/>
            <a:ext cx="9144000" cy="67313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smtClean="0">
                <a:solidFill>
                  <a:schemeClr val="bg1"/>
                </a:solidFill>
              </a:rPr>
              <a:t>Problem Set 1</a:t>
            </a:r>
            <a:endParaRPr lang="en-US" sz="8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55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04"/>
            <a:ext cx="9144000" cy="67313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smtClean="0">
                <a:solidFill>
                  <a:schemeClr val="bg1"/>
                </a:solidFill>
              </a:rPr>
              <a:t>Problem Set 1</a:t>
            </a:r>
            <a:endParaRPr lang="en-US" sz="800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021" y="3806401"/>
            <a:ext cx="90225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Workshops this week</a:t>
            </a:r>
          </a:p>
          <a:p>
            <a:r>
              <a:rPr lang="en-US" sz="8000" dirty="0">
                <a:solidFill>
                  <a:schemeClr val="bg1"/>
                </a:solidFill>
              </a:rPr>
              <a:t>f</a:t>
            </a:r>
            <a:r>
              <a:rPr lang="en-US" sz="8000" dirty="0" smtClean="0">
                <a:solidFill>
                  <a:schemeClr val="bg1"/>
                </a:solidFill>
              </a:rPr>
              <a:t>or Windows &amp; Macs</a:t>
            </a:r>
            <a:endParaRPr 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56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900"/>
            <a:ext cx="9144000" cy="463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1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Zoom Citizenry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Mute your microphone, if you have a question or comment, unmute</a:t>
            </a:r>
          </a:p>
          <a:p>
            <a:endParaRPr lang="en-US" dirty="0"/>
          </a:p>
          <a:p>
            <a:r>
              <a:rPr lang="en-US" dirty="0" smtClean="0"/>
              <a:t>Consider turning your camera on to help combat the dis-</a:t>
            </a:r>
            <a:r>
              <a:rPr lang="en-US" dirty="0" err="1" smtClean="0"/>
              <a:t>embodiedness</a:t>
            </a:r>
            <a:r>
              <a:rPr lang="en-US" dirty="0" smtClean="0"/>
              <a:t> of the on-line experience</a:t>
            </a:r>
          </a:p>
          <a:p>
            <a:endParaRPr lang="en-US" dirty="0"/>
          </a:p>
          <a:p>
            <a:r>
              <a:rPr lang="en-US" dirty="0" smtClean="0"/>
              <a:t>All class meetings will be recorded and posted to Canvas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4983"/>
            <a:ext cx="8229600" cy="1143000"/>
          </a:xfrm>
        </p:spPr>
        <p:txBody>
          <a:bodyPr/>
          <a:lstStyle/>
          <a:p>
            <a:r>
              <a:rPr lang="en-US" dirty="0" smtClean="0"/>
              <a:t>Course Admin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93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82435"/>
            <a:ext cx="8229600" cy="1143000"/>
          </a:xfrm>
        </p:spPr>
        <p:txBody>
          <a:bodyPr/>
          <a:lstStyle/>
          <a:p>
            <a:r>
              <a:rPr lang="en-US" dirty="0" smtClean="0"/>
              <a:t>Tour of course website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Extensive lecture notes</a:t>
            </a:r>
          </a:p>
          <a:p>
            <a:endParaRPr lang="en-US" dirty="0"/>
          </a:p>
          <a:p>
            <a:r>
              <a:rPr lang="en-US" dirty="0" smtClean="0"/>
              <a:t>Most of our material is covered in lecture, background reading in </a:t>
            </a:r>
            <a:r>
              <a:rPr lang="en-US" i="1" dirty="0" err="1" smtClean="0"/>
              <a:t>OCaml</a:t>
            </a:r>
            <a:r>
              <a:rPr lang="en-US" i="1" dirty="0" smtClean="0"/>
              <a:t> from the Beginning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Office hours, Piazza, the internet, your colleagues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200 point scale</a:t>
            </a:r>
          </a:p>
          <a:p>
            <a:pPr lvl="1"/>
            <a:r>
              <a:rPr lang="en-US" dirty="0" smtClean="0"/>
              <a:t>110 points for </a:t>
            </a:r>
            <a:r>
              <a:rPr lang="en-US" dirty="0"/>
              <a:t>7</a:t>
            </a:r>
            <a:r>
              <a:rPr lang="en-US" dirty="0" smtClean="0"/>
              <a:t> open problem sets</a:t>
            </a:r>
            <a:endParaRPr lang="en-US" dirty="0"/>
          </a:p>
          <a:p>
            <a:pPr lvl="1"/>
            <a:r>
              <a:rPr lang="en-US" dirty="0" smtClean="0"/>
              <a:t>60 points for closed problem sets</a:t>
            </a:r>
          </a:p>
          <a:p>
            <a:pPr lvl="1"/>
            <a:r>
              <a:rPr lang="en-US" dirty="0" smtClean="0"/>
              <a:t>30 points for consistent course participation in lab, lecture &amp; the class Piazza forum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CS 1103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Start problem sets </a:t>
            </a:r>
            <a:r>
              <a:rPr lang="en-US" i="1" u="sng" dirty="0" smtClean="0"/>
              <a:t>right </a:t>
            </a:r>
            <a:r>
              <a:rPr lang="en-US" i="1" u="sng" dirty="0" smtClean="0">
                <a:solidFill>
                  <a:srgbClr val="000000"/>
                </a:solidFill>
              </a:rPr>
              <a:t>away</a:t>
            </a:r>
            <a:r>
              <a:rPr lang="en-US" dirty="0" smtClean="0"/>
              <a:t>!</a:t>
            </a:r>
          </a:p>
          <a:p>
            <a:endParaRPr lang="en-US" dirty="0" smtClean="0"/>
          </a:p>
          <a:p>
            <a:r>
              <a:rPr lang="en-US" dirty="0" smtClean="0"/>
              <a:t>Pay careful attention to detail.</a:t>
            </a:r>
          </a:p>
          <a:p>
            <a:endParaRPr lang="en-US" dirty="0" smtClean="0"/>
          </a:p>
          <a:p>
            <a:r>
              <a:rPr lang="en-US" dirty="0" smtClean="0"/>
              <a:t>Seek help when you need it.</a:t>
            </a:r>
          </a:p>
          <a:p>
            <a:endParaRPr lang="en-US" dirty="0" smtClean="0"/>
          </a:p>
          <a:p>
            <a:r>
              <a:rPr lang="en-US" dirty="0" smtClean="0"/>
              <a:t>Show up consistently, participate in class, ask questions.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Assistant Staff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78221" y="2070538"/>
            <a:ext cx="8208579" cy="25329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Gavin </a:t>
            </a:r>
            <a:r>
              <a:rPr lang="en-US" dirty="0" smtClean="0">
                <a:solidFill>
                  <a:schemeClr val="tx2"/>
                </a:solidFill>
              </a:rPr>
              <a:t>Bloom </a:t>
            </a:r>
            <a:r>
              <a:rPr lang="en-US" dirty="0" smtClean="0"/>
              <a:t>Head TA, </a:t>
            </a:r>
            <a:r>
              <a:rPr lang="en-US" dirty="0"/>
              <a:t>Section 01, Tuesdays 5PM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Emma </a:t>
            </a:r>
            <a:r>
              <a:rPr lang="en-US" dirty="0" err="1" smtClean="0">
                <a:solidFill>
                  <a:schemeClr val="tx2"/>
                </a:solidFill>
              </a:rPr>
              <a:t>Sabbadini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Section 02, Tuesdays 6PM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Callie </a:t>
            </a:r>
            <a:r>
              <a:rPr lang="en-US" dirty="0" err="1" smtClean="0">
                <a:solidFill>
                  <a:schemeClr val="tx2"/>
                </a:solidFill>
              </a:rPr>
              <a:t>Sardina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/>
              <a:t>Section 03, Wednesdays 5PM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135" y="2736470"/>
            <a:ext cx="8229600" cy="816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https://</a:t>
            </a:r>
            <a:r>
              <a:rPr lang="en-US" sz="3600" dirty="0" err="1" smtClean="0"/>
              <a:t>github.com</a:t>
            </a:r>
            <a:r>
              <a:rPr lang="en-US" sz="3600" dirty="0" smtClean="0"/>
              <a:t>/BC-CSCI1103/f20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4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What CSCI 1103 is About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Three interwoven themes:</a:t>
            </a:r>
            <a:endParaRPr lang="en-US" sz="4800" i="1" dirty="0" smtClean="0"/>
          </a:p>
          <a:p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Learning about information &amp; computation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Developing an important </a:t>
            </a:r>
            <a:r>
              <a:rPr lang="en-US" b="1" dirty="0" smtClean="0">
                <a:solidFill>
                  <a:srgbClr val="0000FF"/>
                </a:solidFill>
              </a:rPr>
              <a:t>skill</a:t>
            </a:r>
            <a:r>
              <a:rPr lang="en-US" dirty="0" smtClean="0"/>
              <a:t>: how to </a:t>
            </a:r>
            <a:r>
              <a:rPr lang="en-US" b="1" dirty="0" smtClean="0">
                <a:solidFill>
                  <a:srgbClr val="0000FF"/>
                </a:solidFill>
              </a:rPr>
              <a:t>code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 introduction and gateway to </a:t>
            </a:r>
            <a:r>
              <a:rPr lang="en-US" dirty="0"/>
              <a:t>c</a:t>
            </a:r>
            <a:r>
              <a:rPr lang="en-US" dirty="0" smtClean="0"/>
              <a:t>omputer science</a:t>
            </a:r>
          </a:p>
          <a:p>
            <a:endParaRPr lang="en-US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Computer Science 1 Honors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24326</TotalTime>
  <Words>1732</Words>
  <Application>Microsoft Macintosh PowerPoint</Application>
  <PresentationFormat>On-screen Show (4:3)</PresentationFormat>
  <Paragraphs>442</Paragraphs>
  <Slides>64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Calibri</vt:lpstr>
      <vt:lpstr>Mangal</vt:lpstr>
      <vt:lpstr>Wingdings</vt:lpstr>
      <vt:lpstr>Arial</vt:lpstr>
      <vt:lpstr>Office Theme</vt:lpstr>
      <vt:lpstr>PowerPoint Presentation</vt:lpstr>
      <vt:lpstr>CSCI 2103 Functional Programming</vt:lpstr>
      <vt:lpstr>Today</vt:lpstr>
      <vt:lpstr>We’re on line!</vt:lpstr>
      <vt:lpstr>We’re on line!</vt:lpstr>
      <vt:lpstr>Zoom Citizenry</vt:lpstr>
      <vt:lpstr>Teaching Assistant Staff</vt:lpstr>
      <vt:lpstr>Home</vt:lpstr>
      <vt:lpstr>What CSCI 1103 is About</vt:lpstr>
      <vt:lpstr>Learning how to code</vt:lpstr>
      <vt:lpstr>Learning how to code</vt:lpstr>
      <vt:lpstr>Required Work</vt:lpstr>
      <vt:lpstr>Take-Aways</vt:lpstr>
      <vt:lpstr>Take-Aways</vt:lpstr>
      <vt:lpstr>Required Background</vt:lpstr>
      <vt:lpstr>Computation and Calculation</vt:lpstr>
      <vt:lpstr>Three Aspects of Computation</vt:lpstr>
      <vt:lpstr>434 + 58 = 492</vt:lpstr>
      <vt:lpstr>al gorithm – a 3-step process</vt:lpstr>
      <vt:lpstr>Simplification</vt:lpstr>
      <vt:lpstr>Simplification</vt:lpstr>
      <vt:lpstr>Simplification</vt:lpstr>
      <vt:lpstr>Simplification</vt:lpstr>
      <vt:lpstr>Simplification</vt:lpstr>
      <vt:lpstr>Simplification</vt:lpstr>
      <vt:lpstr>Parallel Simplification</vt:lpstr>
      <vt:lpstr>Abstraction</vt:lpstr>
      <vt:lpstr>Function Definitions and Uses</vt:lpstr>
      <vt:lpstr>Simplification</vt:lpstr>
      <vt:lpstr>Functions and Code</vt:lpstr>
      <vt:lpstr>Code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circle of radius 2</vt:lpstr>
      <vt:lpstr>Example: area of circle of radius 2</vt:lpstr>
      <vt:lpstr>Example: area of circle of radius r</vt:lpstr>
      <vt:lpstr>Example: area of circle of radius r</vt:lpstr>
      <vt:lpstr>Example: area of circle of radius r</vt:lpstr>
      <vt:lpstr>Example: area of circle of radius r</vt:lpstr>
      <vt:lpstr>Example: area of circle of radius r</vt:lpstr>
      <vt:lpstr>In OCaml</vt:lpstr>
      <vt:lpstr>Example: volume of a cylinder</vt:lpstr>
      <vt:lpstr>In OCaml</vt:lpstr>
      <vt:lpstr>Tools</vt:lpstr>
      <vt:lpstr>Why OCaml?</vt:lpstr>
      <vt:lpstr>Why OCaml?</vt:lpstr>
      <vt:lpstr>Why OCaml?</vt:lpstr>
      <vt:lpstr>CS1 and CS2</vt:lpstr>
      <vt:lpstr>What to Expect </vt:lpstr>
      <vt:lpstr>PowerPoint Presentation</vt:lpstr>
      <vt:lpstr>PowerPoint Presentation</vt:lpstr>
      <vt:lpstr>PowerPoint Presentation</vt:lpstr>
      <vt:lpstr>PowerPoint Presentation</vt:lpstr>
      <vt:lpstr>Course Admin</vt:lpstr>
      <vt:lpstr>Tour of course website</vt:lpstr>
      <vt:lpstr>Resources</vt:lpstr>
      <vt:lpstr>Grading</vt:lpstr>
      <vt:lpstr>How to Succeed in CS 1103</vt:lpstr>
    </vt:vector>
  </TitlesOfParts>
  <Company>Boston College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101 Computer Science I</dc:title>
  <dc:creator>Robert Muller</dc:creator>
  <cp:lastModifiedBy>Bob Muller</cp:lastModifiedBy>
  <cp:revision>212</cp:revision>
  <cp:lastPrinted>2017-08-31T17:52:49Z</cp:lastPrinted>
  <dcterms:created xsi:type="dcterms:W3CDTF">2013-01-14T17:48:46Z</dcterms:created>
  <dcterms:modified xsi:type="dcterms:W3CDTF">2020-08-31T23:43:52Z</dcterms:modified>
</cp:coreProperties>
</file>